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5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40E1-CF4B-4569-845F-CC15D020C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4AC22E-1326-44F6-AE1B-AD473EECB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B6174-4307-4DF2-B4D5-4888E696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F7FFB-03D9-4400-ABA1-77F02EA4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D5DF7-87DC-4B4C-AAE4-D67A447F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191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6A888-0A78-4523-9C22-9250EB55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1A498-B303-4AB4-AB5D-FA2092908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B2DDF-8103-4BAB-93EE-4D929748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87D2F-3D10-4157-BCD7-E4BD86AE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B5AC2-A50F-44E6-B157-F1A982A26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919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5445C-D7C0-4385-AA69-ACB39F28E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3EF83-6641-46EC-999C-845569323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E4F5C-42AF-47D5-9EBA-80291C4A7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BC388-4397-421C-AFDF-6CD623E9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CFCE0-4C6D-4874-814E-52108D384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76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B81E-6CC0-4CF2-AA7F-29651013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1343B-6A7E-4652-95F3-D279A6FD4F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A2B14-71F2-4B64-A97D-43180DAE5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4590-4F9F-4F59-AF79-A4223AE57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93FF2-7558-40BF-8F75-44B250B25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0E2DA-ADAA-4222-8520-B05E4E90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271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16B8B-DCBE-47C4-9184-A73F18DA9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F7999-F102-4DF0-B310-BBE5B0581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FEE62-BB58-4E46-A139-DF6B40171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29479-59BE-46F7-9E9B-0A1BC98B6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CA3C10-1B33-4F57-9E96-3B19108A06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D4077-3931-4CF5-A908-62A33393F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C8BA3C-211A-4153-A606-366F7CC41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AED2F-72C7-4DC5-864C-8E0E55910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30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7007A-4BCA-4F03-ABAF-3BAA70E17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B10B46-CA9D-4CEE-BAB4-5358A3782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26BBE8-EDEE-4826-9165-BFE5978B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BEEB8-5AB1-4883-A081-888053AB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75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630CDE-2C5B-4D8E-ADD2-B57A058D1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7B2228-D584-407C-BA05-E8F1B1E0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39D2A-1D11-43AC-97BC-5C3C6977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681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C572E-6FDD-4B5C-A49B-0EC5AD36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8E007-18B9-40F9-8554-6661BF94A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1D755-CC9D-4CFC-B5C5-9C5B15E8F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55EB40-3EB3-4947-A834-A48ED106C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1EA18-5783-439B-A9DE-736135D1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2C70D-B876-447C-B32B-B536380B3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153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7881B-C3D6-46A5-8E02-C8373805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F3D0E6-79A4-4DA1-A946-6FBD5A80B4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FD313-7F40-4EFD-A07A-4C236DA72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04FB7-AA2D-4AEB-8691-AD4A5F7BF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C6958-D0E0-4F31-9C41-E7180EE3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7EC08-3E70-44F7-8E2B-34943D32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966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3BB3B-402E-4014-BB0C-09618E7A5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E718B3-1C21-4450-9BEC-C0FA84493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284D5-4D2F-46EA-A891-F391F0BC2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02866-083A-4F1F-AF23-FB601EB6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BF5C5-2E57-41E2-B99A-BCB56BA7B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317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D56CE3-A6AC-424A-AAB3-4EF779443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227226-B055-4F54-97F2-F3FAF98F3B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B0A2F-B758-41D0-A616-BEA8AC9D1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C75FC-8CC8-4D4C-BB57-EC2BCA121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59661-6712-434B-88D5-A3FEB910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820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DBE29-91F0-42A6-AA17-7652D2629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9A2AC-2D5F-4713-97E2-5BCE15111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4090B-7808-4135-8302-D116D4D82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D95F2-67B4-45E0-8DEA-7D4407C15C09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4DD07-7DEE-4A25-A39C-7F6CE8221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126F6-4D5D-4ADE-8A98-78337EB6C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324F5-EC14-47EE-8097-06A914120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85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Ancient America: The Rise of the Aztec Empire | Native American Netroots">
            <a:extLst>
              <a:ext uri="{FF2B5EF4-FFF2-40B4-BE49-F238E27FC236}">
                <a16:creationId xmlns:a16="http://schemas.microsoft.com/office/drawing/2014/main" id="{C36874BE-340A-4A51-B2AD-12D4BABF98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3" r="1" b="3342"/>
          <a:stretch/>
        </p:blipFill>
        <p:spPr bwMode="auto">
          <a:xfrm>
            <a:off x="20" y="10"/>
            <a:ext cx="6095980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inding signs of climate change and adaptation in the ancient Maya lowlands  | YaleNews">
            <a:extLst>
              <a:ext uri="{FF2B5EF4-FFF2-40B4-BE49-F238E27FC236}">
                <a16:creationId xmlns:a16="http://schemas.microsoft.com/office/drawing/2014/main" id="{3E38871E-E2C0-4175-A418-43475F4027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"/>
          <a:stretch/>
        </p:blipFill>
        <p:spPr bwMode="auto">
          <a:xfrm>
            <a:off x="6096000" y="10"/>
            <a:ext cx="6096000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Native Americans - native-americans.org">
            <a:extLst>
              <a:ext uri="{FF2B5EF4-FFF2-40B4-BE49-F238E27FC236}">
                <a16:creationId xmlns:a16="http://schemas.microsoft.com/office/drawing/2014/main" id="{425047C5-D246-4E2C-BA36-5E2FD085D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3"/>
          <a:stretch/>
        </p:blipFill>
        <p:spPr bwMode="auto">
          <a:xfrm>
            <a:off x="20" y="3429000"/>
            <a:ext cx="609598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What Is Terrace Farming? - WorldAtlas">
            <a:extLst>
              <a:ext uri="{FF2B5EF4-FFF2-40B4-BE49-F238E27FC236}">
                <a16:creationId xmlns:a16="http://schemas.microsoft.com/office/drawing/2014/main" id="{723BBC6D-67F1-4C93-A10C-8EEAFF6D4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3" r="-2" b="-2"/>
          <a:stretch/>
        </p:blipFill>
        <p:spPr bwMode="auto">
          <a:xfrm>
            <a:off x="609600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ame 78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BAC6A-D709-4E32-890A-175538C2E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5528" y="4201466"/>
            <a:ext cx="2700944" cy="659993"/>
          </a:xfrm>
          <a:noFill/>
        </p:spPr>
        <p:txBody>
          <a:bodyPr>
            <a:normAutofit/>
          </a:bodyPr>
          <a:lstStyle/>
          <a:p>
            <a:r>
              <a:rPr lang="en-US" sz="1600">
                <a:solidFill>
                  <a:srgbClr val="080808"/>
                </a:solidFill>
              </a:rPr>
              <a:t>American Natives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FF71C1-AC90-4E97-A955-F64870A95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858" y="2761554"/>
            <a:ext cx="3618284" cy="1345720"/>
          </a:xfrm>
          <a:noFill/>
        </p:spPr>
        <p:txBody>
          <a:bodyPr anchor="ctr">
            <a:normAutofit/>
          </a:bodyPr>
          <a:lstStyle/>
          <a:p>
            <a:r>
              <a:rPr lang="en-US" sz="2800">
                <a:solidFill>
                  <a:srgbClr val="080808"/>
                </a:solidFill>
              </a:rPr>
              <a:t>Chapter 6 review</a:t>
            </a:r>
          </a:p>
        </p:txBody>
      </p:sp>
    </p:spTree>
    <p:extLst>
      <p:ext uri="{BB962C8B-B14F-4D97-AF65-F5344CB8AC3E}">
        <p14:creationId xmlns:p14="http://schemas.microsoft.com/office/powerpoint/2010/main" val="42817034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ajor Mountains of the World Diagram | Quizlet">
            <a:extLst>
              <a:ext uri="{FF2B5EF4-FFF2-40B4-BE49-F238E27FC236}">
                <a16:creationId xmlns:a16="http://schemas.microsoft.com/office/drawing/2014/main" id="{7CBBEAD9-7948-4BE1-8480-8EE496F6A0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00"/>
          <a:stretch/>
        </p:blipFill>
        <p:spPr bwMode="auto">
          <a:xfrm>
            <a:off x="8026400" y="0"/>
            <a:ext cx="4165600" cy="689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1C9771A-FE42-470D-B0FA-E72A8AA48CA0}"/>
              </a:ext>
            </a:extLst>
          </p:cNvPr>
          <p:cNvSpPr/>
          <p:nvPr/>
        </p:nvSpPr>
        <p:spPr>
          <a:xfrm>
            <a:off x="8270876" y="1889759"/>
            <a:ext cx="762000" cy="640080"/>
          </a:xfrm>
          <a:prstGeom prst="rect">
            <a:avLst/>
          </a:prstGeom>
          <a:solidFill>
            <a:srgbClr val="B5DBDB"/>
          </a:solidFill>
          <a:ln>
            <a:solidFill>
              <a:srgbClr val="B5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B2B65C-FC78-4F47-8D7F-693B61A71B0E}"/>
              </a:ext>
            </a:extLst>
          </p:cNvPr>
          <p:cNvSpPr/>
          <p:nvPr/>
        </p:nvSpPr>
        <p:spPr>
          <a:xfrm>
            <a:off x="10648950" y="2042160"/>
            <a:ext cx="1104900" cy="640080"/>
          </a:xfrm>
          <a:prstGeom prst="rect">
            <a:avLst/>
          </a:prstGeom>
          <a:solidFill>
            <a:srgbClr val="B5DBDB"/>
          </a:solidFill>
          <a:ln>
            <a:solidFill>
              <a:srgbClr val="B5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77A0D9-19E1-42C5-839E-B110539AAD70}"/>
              </a:ext>
            </a:extLst>
          </p:cNvPr>
          <p:cNvSpPr txBox="1"/>
          <p:nvPr/>
        </p:nvSpPr>
        <p:spPr>
          <a:xfrm>
            <a:off x="10586081" y="1984494"/>
            <a:ext cx="48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08EA67-6741-4E8A-BC9F-3BDF755BC47B}"/>
              </a:ext>
            </a:extLst>
          </p:cNvPr>
          <p:cNvSpPr txBox="1"/>
          <p:nvPr/>
        </p:nvSpPr>
        <p:spPr>
          <a:xfrm>
            <a:off x="10487025" y="4539734"/>
            <a:ext cx="48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6AE7D9-E8F5-4A46-939D-AC4358F3698B}"/>
              </a:ext>
            </a:extLst>
          </p:cNvPr>
          <p:cNvSpPr txBox="1"/>
          <p:nvPr/>
        </p:nvSpPr>
        <p:spPr>
          <a:xfrm>
            <a:off x="9184003" y="1799828"/>
            <a:ext cx="488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B058F-B2B0-4F40-B2CC-F95B1F04BF01}"/>
              </a:ext>
            </a:extLst>
          </p:cNvPr>
          <p:cNvSpPr txBox="1"/>
          <p:nvPr/>
        </p:nvSpPr>
        <p:spPr>
          <a:xfrm>
            <a:off x="5067300" y="485775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the mountains.</a:t>
            </a:r>
          </a:p>
        </p:txBody>
      </p:sp>
      <p:pic>
        <p:nvPicPr>
          <p:cNvPr id="1030" name="Picture 6" descr="Introduction | Pueblo Indian History for Kids">
            <a:extLst>
              <a:ext uri="{FF2B5EF4-FFF2-40B4-BE49-F238E27FC236}">
                <a16:creationId xmlns:a16="http://schemas.microsoft.com/office/drawing/2014/main" id="{012D2B4E-A4A0-4264-BD86-911A81893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8" y="665797"/>
            <a:ext cx="387667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55A039-5786-43A5-AE37-B8A44D11B248}"/>
              </a:ext>
            </a:extLst>
          </p:cNvPr>
          <p:cNvSpPr txBox="1"/>
          <p:nvPr/>
        </p:nvSpPr>
        <p:spPr>
          <a:xfrm>
            <a:off x="609600" y="3543300"/>
            <a:ext cx="398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region built these types of shelters?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E969CD-D80B-4A6D-B743-EB3C8889D588}"/>
              </a:ext>
            </a:extLst>
          </p:cNvPr>
          <p:cNvSpPr txBox="1"/>
          <p:nvPr/>
        </p:nvSpPr>
        <p:spPr>
          <a:xfrm>
            <a:off x="1076325" y="4419600"/>
            <a:ext cx="3089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Southwest North America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98216B-4A18-4729-870F-B11574F7E2CE}"/>
              </a:ext>
            </a:extLst>
          </p:cNvPr>
          <p:cNvSpPr txBox="1"/>
          <p:nvPr/>
        </p:nvSpPr>
        <p:spPr>
          <a:xfrm>
            <a:off x="5572125" y="952500"/>
            <a:ext cx="194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Rockies</a:t>
            </a:r>
          </a:p>
          <a:p>
            <a:r>
              <a:rPr lang="en-US" dirty="0"/>
              <a:t>B Andes</a:t>
            </a:r>
          </a:p>
          <a:p>
            <a:r>
              <a:rPr lang="en-US" dirty="0"/>
              <a:t>C Appalachian</a:t>
            </a:r>
          </a:p>
        </p:txBody>
      </p:sp>
    </p:spTree>
    <p:extLst>
      <p:ext uri="{BB962C8B-B14F-4D97-AF65-F5344CB8AC3E}">
        <p14:creationId xmlns:p14="http://schemas.microsoft.com/office/powerpoint/2010/main" val="26890656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ya inca aztec Diagram | Quizlet">
            <a:extLst>
              <a:ext uri="{FF2B5EF4-FFF2-40B4-BE49-F238E27FC236}">
                <a16:creationId xmlns:a16="http://schemas.microsoft.com/office/drawing/2014/main" id="{6FF1DEE2-038E-421D-8731-80246F39C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913" y="0"/>
            <a:ext cx="6226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DC1774-CDF7-4D8F-A60E-0941D3C7B6EC}"/>
              </a:ext>
            </a:extLst>
          </p:cNvPr>
          <p:cNvSpPr txBox="1"/>
          <p:nvPr/>
        </p:nvSpPr>
        <p:spPr>
          <a:xfrm>
            <a:off x="6756400" y="263144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6FF21D-E1D4-411E-8750-F067C1F9EDEC}"/>
              </a:ext>
            </a:extLst>
          </p:cNvPr>
          <p:cNvSpPr txBox="1"/>
          <p:nvPr/>
        </p:nvSpPr>
        <p:spPr>
          <a:xfrm>
            <a:off x="5069840" y="491744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92766D-3C10-4037-B9F9-04986B1224A4}"/>
              </a:ext>
            </a:extLst>
          </p:cNvPr>
          <p:cNvSpPr txBox="1"/>
          <p:nvPr/>
        </p:nvSpPr>
        <p:spPr>
          <a:xfrm>
            <a:off x="3881120" y="263144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F782048-E19E-41F6-A99E-E149C079C6F1}"/>
              </a:ext>
            </a:extLst>
          </p:cNvPr>
          <p:cNvCxnSpPr/>
          <p:nvPr/>
        </p:nvCxnSpPr>
        <p:spPr>
          <a:xfrm>
            <a:off x="4312920" y="2816106"/>
            <a:ext cx="574040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BDB6A04-BB32-466E-B900-91378931A8F8}"/>
              </a:ext>
            </a:extLst>
          </p:cNvPr>
          <p:cNvCxnSpPr>
            <a:cxnSpLocks/>
          </p:cNvCxnSpPr>
          <p:nvPr/>
        </p:nvCxnSpPr>
        <p:spPr>
          <a:xfrm flipH="1">
            <a:off x="5642927" y="2908439"/>
            <a:ext cx="1009968" cy="92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F12C21-E2FE-42AA-9F89-A71D0AF94BCB}"/>
              </a:ext>
            </a:extLst>
          </p:cNvPr>
          <p:cNvCxnSpPr>
            <a:cxnSpLocks/>
          </p:cNvCxnSpPr>
          <p:nvPr/>
        </p:nvCxnSpPr>
        <p:spPr>
          <a:xfrm flipV="1">
            <a:off x="5214620" y="4486275"/>
            <a:ext cx="624205" cy="338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D7E7449-5488-42FA-BC9A-318919E991D1}"/>
              </a:ext>
            </a:extLst>
          </p:cNvPr>
          <p:cNvSpPr txBox="1"/>
          <p:nvPr/>
        </p:nvSpPr>
        <p:spPr>
          <a:xfrm>
            <a:off x="476250" y="2631440"/>
            <a:ext cx="2648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the civilization by location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89EBCA-8BD4-4477-B6B4-2F26729DEB99}"/>
              </a:ext>
            </a:extLst>
          </p:cNvPr>
          <p:cNvSpPr txBox="1"/>
          <p:nvPr/>
        </p:nvSpPr>
        <p:spPr>
          <a:xfrm>
            <a:off x="828675" y="3781425"/>
            <a:ext cx="2409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is Aztec</a:t>
            </a:r>
          </a:p>
          <a:p>
            <a:r>
              <a:rPr lang="en-US" dirty="0"/>
              <a:t>2 is Maya</a:t>
            </a:r>
          </a:p>
          <a:p>
            <a:r>
              <a:rPr lang="en-US" dirty="0"/>
              <a:t>3 is Inca</a:t>
            </a:r>
          </a:p>
        </p:txBody>
      </p:sp>
    </p:spTree>
    <p:extLst>
      <p:ext uri="{BB962C8B-B14F-4D97-AF65-F5344CB8AC3E}">
        <p14:creationId xmlns:p14="http://schemas.microsoft.com/office/powerpoint/2010/main" val="20697897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errace farming - Ecological Limits - Climate Policy Watcher">
            <a:extLst>
              <a:ext uri="{FF2B5EF4-FFF2-40B4-BE49-F238E27FC236}">
                <a16:creationId xmlns:a16="http://schemas.microsoft.com/office/drawing/2014/main" id="{78E38E4E-1879-4DFE-AFAB-A44F4E3DB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440" y="267018"/>
            <a:ext cx="6591300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ztecs: Gardens in the lake | Te Papa's Blog">
            <a:extLst>
              <a:ext uri="{FF2B5EF4-FFF2-40B4-BE49-F238E27FC236}">
                <a16:creationId xmlns:a16="http://schemas.microsoft.com/office/drawing/2014/main" id="{2FCD6F2F-AF13-4492-8DC7-9BB974BEF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87" y="3206433"/>
            <a:ext cx="4581525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id you know? Mexico has the deepest water-filled sinkhole in the world, in  Tamaulipas - MexConnect">
            <a:extLst>
              <a:ext uri="{FF2B5EF4-FFF2-40B4-BE49-F238E27FC236}">
                <a16:creationId xmlns:a16="http://schemas.microsoft.com/office/drawing/2014/main" id="{7C31D271-39AC-42C3-B94D-CA668ABC3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785813"/>
            <a:ext cx="222885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ECC286-F242-44D5-B602-0C590E53D4B1}"/>
              </a:ext>
            </a:extLst>
          </p:cNvPr>
          <p:cNvSpPr txBox="1"/>
          <p:nvPr/>
        </p:nvSpPr>
        <p:spPr>
          <a:xfrm>
            <a:off x="294640" y="1371600"/>
            <a:ext cx="182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the picture and who used it to overcome their environmental challenges?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7FD852-3201-425C-9641-3726CDCCFBA2}"/>
              </a:ext>
            </a:extLst>
          </p:cNvPr>
          <p:cNvSpPr txBox="1"/>
          <p:nvPr/>
        </p:nvSpPr>
        <p:spPr>
          <a:xfrm>
            <a:off x="2314575" y="5257800"/>
            <a:ext cx="277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Incan terrace farming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09ACE5-BFEA-4669-9D0C-DA550AD407C7}"/>
              </a:ext>
            </a:extLst>
          </p:cNvPr>
          <p:cNvSpPr txBox="1"/>
          <p:nvPr/>
        </p:nvSpPr>
        <p:spPr>
          <a:xfrm>
            <a:off x="8174830" y="6389053"/>
            <a:ext cx="277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Aztec floating gardens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B7E68B-2547-4F83-9788-F736857C2B92}"/>
              </a:ext>
            </a:extLst>
          </p:cNvPr>
          <p:cNvSpPr txBox="1"/>
          <p:nvPr/>
        </p:nvSpPr>
        <p:spPr>
          <a:xfrm>
            <a:off x="9555955" y="278170"/>
            <a:ext cx="277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Mayan sinkhole</a:t>
            </a:r>
          </a:p>
        </p:txBody>
      </p:sp>
    </p:spTree>
    <p:extLst>
      <p:ext uri="{BB962C8B-B14F-4D97-AF65-F5344CB8AC3E}">
        <p14:creationId xmlns:p14="http://schemas.microsoft.com/office/powerpoint/2010/main" val="34798379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addo Mounds: A Regional Center of the Mississippian Culture (800-1300 A.D.)">
            <a:extLst>
              <a:ext uri="{FF2B5EF4-FFF2-40B4-BE49-F238E27FC236}">
                <a16:creationId xmlns:a16="http://schemas.microsoft.com/office/drawing/2014/main" id="{279B857D-0290-402E-AB09-573E2769A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3" r="-2" b="2168"/>
          <a:stretch/>
        </p:blipFill>
        <p:spPr bwMode="auto">
          <a:xfrm>
            <a:off x="7970962" y="4083096"/>
            <a:ext cx="2944512" cy="172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eeding the Gods — The Horrific Aztec Practice of Human Sacrifice | History  of Yesterday">
            <a:extLst>
              <a:ext uri="{FF2B5EF4-FFF2-40B4-BE49-F238E27FC236}">
                <a16:creationId xmlns:a16="http://schemas.microsoft.com/office/drawing/2014/main" id="{91FF4DED-7F21-42D8-B4A4-E711DDE2A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5" r="1" b="7326"/>
          <a:stretch/>
        </p:blipFill>
        <p:spPr bwMode="auto">
          <a:xfrm flipH="1">
            <a:off x="3835066" y="2520177"/>
            <a:ext cx="3514725" cy="1967307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Buffalo Hunting Among Northern Plains Indians Prior to the Horse | Native  American Netroots">
            <a:extLst>
              <a:ext uri="{FF2B5EF4-FFF2-40B4-BE49-F238E27FC236}">
                <a16:creationId xmlns:a16="http://schemas.microsoft.com/office/drawing/2014/main" id="{D599D219-8048-4E44-A64F-849EC7570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08"/>
          <a:stretch/>
        </p:blipFill>
        <p:spPr bwMode="auto">
          <a:xfrm>
            <a:off x="8942430" y="1366315"/>
            <a:ext cx="2313934" cy="190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36A1CAC3-A129-43F8-8881-63D3E319A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5CCE41C-FBFB-44B8-BE25-7F555613C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8615DF-BD0A-4DD5-B3D9-055215D3D752}"/>
              </a:ext>
            </a:extLst>
          </p:cNvPr>
          <p:cNvSpPr txBox="1"/>
          <p:nvPr/>
        </p:nvSpPr>
        <p:spPr>
          <a:xfrm>
            <a:off x="27141" y="106144"/>
            <a:ext cx="4819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two words best associate with Native American religions?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DA2EEE-670C-492E-BD61-97BFAE47A582}"/>
              </a:ext>
            </a:extLst>
          </p:cNvPr>
          <p:cNvSpPr txBox="1"/>
          <p:nvPr/>
        </p:nvSpPr>
        <p:spPr>
          <a:xfrm>
            <a:off x="80962" y="862399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Polytheism and animism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CF5A4D-C772-4C36-8D45-5C683963C3BF}"/>
              </a:ext>
            </a:extLst>
          </p:cNvPr>
          <p:cNvSpPr txBox="1"/>
          <p:nvPr/>
        </p:nvSpPr>
        <p:spPr>
          <a:xfrm>
            <a:off x="80962" y="1441452"/>
            <a:ext cx="3676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civilization used chinampas to increase agriculture?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7AA52B-2476-4DF3-826E-5D4170FC8A0D}"/>
              </a:ext>
            </a:extLst>
          </p:cNvPr>
          <p:cNvSpPr txBox="1"/>
          <p:nvPr/>
        </p:nvSpPr>
        <p:spPr>
          <a:xfrm>
            <a:off x="92994" y="2163398"/>
            <a:ext cx="4002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Aztecs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C78A8C-BB52-42B0-9259-659901A4F4B6}"/>
              </a:ext>
            </a:extLst>
          </p:cNvPr>
          <p:cNvSpPr txBox="1"/>
          <p:nvPr/>
        </p:nvSpPr>
        <p:spPr>
          <a:xfrm>
            <a:off x="65913" y="4332146"/>
            <a:ext cx="4819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religious practice did both the Maya and Aztec take part in?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4A13FC-E2A0-4B48-96DF-8A1DDFF73248}"/>
              </a:ext>
            </a:extLst>
          </p:cNvPr>
          <p:cNvSpPr txBox="1"/>
          <p:nvPr/>
        </p:nvSpPr>
        <p:spPr>
          <a:xfrm>
            <a:off x="92994" y="5118744"/>
            <a:ext cx="446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Human sacrifice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E164D-DED9-4505-BABD-B0A27AA4DBB0}"/>
              </a:ext>
            </a:extLst>
          </p:cNvPr>
          <p:cNvSpPr txBox="1"/>
          <p:nvPr/>
        </p:nvSpPr>
        <p:spPr>
          <a:xfrm>
            <a:off x="6186448" y="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made Maya number system unique in America?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12615C-04A6-404F-80A5-9FBC2FEB2F2E}"/>
              </a:ext>
            </a:extLst>
          </p:cNvPr>
          <p:cNvSpPr txBox="1"/>
          <p:nvPr/>
        </p:nvSpPr>
        <p:spPr>
          <a:xfrm>
            <a:off x="8702296" y="70211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Included a symbol for “0”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10B811-A7BE-4546-B62C-009727662E01}"/>
              </a:ext>
            </a:extLst>
          </p:cNvPr>
          <p:cNvSpPr txBox="1"/>
          <p:nvPr/>
        </p:nvSpPr>
        <p:spPr>
          <a:xfrm>
            <a:off x="6010998" y="1050876"/>
            <a:ext cx="4601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was the main animal the Great Plains natives relied on for survival?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7BEB79-3D73-4521-9436-0C337BFE8CC5}"/>
              </a:ext>
            </a:extLst>
          </p:cNvPr>
          <p:cNvSpPr txBox="1"/>
          <p:nvPr/>
        </p:nvSpPr>
        <p:spPr>
          <a:xfrm>
            <a:off x="10299001" y="1021637"/>
            <a:ext cx="2249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Buffalo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9242C1-DEED-479B-9E2D-EECE2B62F097}"/>
              </a:ext>
            </a:extLst>
          </p:cNvPr>
          <p:cNvSpPr txBox="1"/>
          <p:nvPr/>
        </p:nvSpPr>
        <p:spPr>
          <a:xfrm>
            <a:off x="7886700" y="3429000"/>
            <a:ext cx="3676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did Eastern woodland natives begin to farm?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7508D2-D83A-45D9-A18A-357D95E08F4F}"/>
              </a:ext>
            </a:extLst>
          </p:cNvPr>
          <p:cNvSpPr txBox="1"/>
          <p:nvPr/>
        </p:nvSpPr>
        <p:spPr>
          <a:xfrm>
            <a:off x="7282715" y="5820038"/>
            <a:ext cx="414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They lived in an area that had fertile soil</a:t>
            </a:r>
          </a:p>
        </p:txBody>
      </p:sp>
      <p:pic>
        <p:nvPicPr>
          <p:cNvPr id="7176" name="Picture 8" descr="Agriculture and Exchange | Ancient Aztec World">
            <a:extLst>
              <a:ext uri="{FF2B5EF4-FFF2-40B4-BE49-F238E27FC236}">
                <a16:creationId xmlns:a16="http://schemas.microsoft.com/office/drawing/2014/main" id="{2F686C1A-D9FA-488D-8540-4251F4357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36" y="2058109"/>
            <a:ext cx="2466975" cy="1857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9466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haratkalyan97: Writing in khipus, or knotted cords --The khipu code: the  knotty mystery of the Inkas' 3D records">
            <a:extLst>
              <a:ext uri="{FF2B5EF4-FFF2-40B4-BE49-F238E27FC236}">
                <a16:creationId xmlns:a16="http://schemas.microsoft.com/office/drawing/2014/main" id="{5A1D6001-FADC-483F-B629-ED64F11FE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980" y="403860"/>
            <a:ext cx="4042410" cy="269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aya numerals - Wikipedia">
            <a:extLst>
              <a:ext uri="{FF2B5EF4-FFF2-40B4-BE49-F238E27FC236}">
                <a16:creationId xmlns:a16="http://schemas.microsoft.com/office/drawing/2014/main" id="{7C9EC5BD-F663-45E4-8543-7F0E35F84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1" y="0"/>
            <a:ext cx="3126740" cy="400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ow the Mayan calendar was brought to the world's attention in 1987 | Mayan  apocalypse | The Guardian">
            <a:extLst>
              <a:ext uri="{FF2B5EF4-FFF2-40B4-BE49-F238E27FC236}">
                <a16:creationId xmlns:a16="http://schemas.microsoft.com/office/drawing/2014/main" id="{3BB98F07-B318-4446-ADD7-56730EC6F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890" y="3597910"/>
            <a:ext cx="4381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E531FB-BFE0-45BF-B228-8316B6BCC891}"/>
              </a:ext>
            </a:extLst>
          </p:cNvPr>
          <p:cNvSpPr txBox="1"/>
          <p:nvPr/>
        </p:nvSpPr>
        <p:spPr>
          <a:xfrm>
            <a:off x="4641215" y="2755900"/>
            <a:ext cx="2016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the civilization and achievement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5BD7CE-4529-4E72-9542-EE6EA9D2E677}"/>
              </a:ext>
            </a:extLst>
          </p:cNvPr>
          <p:cNvSpPr txBox="1"/>
          <p:nvPr/>
        </p:nvSpPr>
        <p:spPr>
          <a:xfrm>
            <a:off x="3830320" y="772160"/>
            <a:ext cx="162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Maya math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C0FBB6-77D7-484D-9D4E-992EA0E71895}"/>
              </a:ext>
            </a:extLst>
          </p:cNvPr>
          <p:cNvSpPr txBox="1"/>
          <p:nvPr/>
        </p:nvSpPr>
        <p:spPr>
          <a:xfrm>
            <a:off x="7782559" y="34528"/>
            <a:ext cx="279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Inca –quipu knots math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9C498-7F58-45C1-B3BE-9F4EDA411AC7}"/>
              </a:ext>
            </a:extLst>
          </p:cNvPr>
          <p:cNvSpPr txBox="1"/>
          <p:nvPr/>
        </p:nvSpPr>
        <p:spPr>
          <a:xfrm>
            <a:off x="7660640" y="6319520"/>
            <a:ext cx="318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Maya and Aztec calendar</a:t>
            </a:r>
          </a:p>
        </p:txBody>
      </p:sp>
    </p:spTree>
    <p:extLst>
      <p:ext uri="{BB962C8B-B14F-4D97-AF65-F5344CB8AC3E}">
        <p14:creationId xmlns:p14="http://schemas.microsoft.com/office/powerpoint/2010/main" val="31975066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CFBAC6BD-3A3C-42C3-A07F-46B818FF3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81422"/>
              </p:ext>
            </p:extLst>
          </p:nvPr>
        </p:nvGraphicFramePr>
        <p:xfrm>
          <a:off x="2032000" y="719666"/>
          <a:ext cx="392112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125">
                  <a:extLst>
                    <a:ext uri="{9D8B030D-6E8A-4147-A177-3AD203B41FA5}">
                      <a16:colId xmlns:a16="http://schemas.microsoft.com/office/drawing/2014/main" val="959955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Who am I?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Lived in Yucatan peninsula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88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Used sink hole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25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Ruler descended from the sun god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928824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A6337A6-E32D-474F-AAEA-FE03F7A06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363229"/>
              </p:ext>
            </p:extLst>
          </p:nvPr>
        </p:nvGraphicFramePr>
        <p:xfrm>
          <a:off x="2031999" y="3281891"/>
          <a:ext cx="392112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125">
                  <a:extLst>
                    <a:ext uri="{9D8B030D-6E8A-4147-A177-3AD203B41FA5}">
                      <a16:colId xmlns:a16="http://schemas.microsoft.com/office/drawing/2014/main" val="959955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Who am I?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Lived in Andes mts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88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Terraced farming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25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Very strong central government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928824"/>
                  </a:ext>
                </a:extLst>
              </a:tr>
            </a:tbl>
          </a:graphicData>
        </a:graphic>
      </p:graphicFrame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B66F9E7-E2BC-4DE9-B321-E3FE6C442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64834"/>
              </p:ext>
            </p:extLst>
          </p:nvPr>
        </p:nvGraphicFramePr>
        <p:xfrm>
          <a:off x="7308850" y="2203026"/>
          <a:ext cx="392112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125">
                  <a:extLst>
                    <a:ext uri="{9D8B030D-6E8A-4147-A177-3AD203B41FA5}">
                      <a16:colId xmlns:a16="http://schemas.microsoft.com/office/drawing/2014/main" val="959955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Who am I?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Lived in Mexico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88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Used floating gardens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25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Human sacrifice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9288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2A4912-EA97-4DF5-A0B4-2F12ABB7AFD7}"/>
              </a:ext>
            </a:extLst>
          </p:cNvPr>
          <p:cNvSpPr txBox="1"/>
          <p:nvPr/>
        </p:nvSpPr>
        <p:spPr>
          <a:xfrm>
            <a:off x="2867025" y="323850"/>
            <a:ext cx="231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Maya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A1A039-F6CA-46D1-9769-3666E8E85979}"/>
              </a:ext>
            </a:extLst>
          </p:cNvPr>
          <p:cNvSpPr txBox="1"/>
          <p:nvPr/>
        </p:nvSpPr>
        <p:spPr>
          <a:xfrm>
            <a:off x="8112124" y="1856435"/>
            <a:ext cx="231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Aztec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848D5-D163-468F-9CAA-2D4DC324C333}"/>
              </a:ext>
            </a:extLst>
          </p:cNvPr>
          <p:cNvSpPr txBox="1"/>
          <p:nvPr/>
        </p:nvSpPr>
        <p:spPr>
          <a:xfrm>
            <a:off x="2835273" y="2944706"/>
            <a:ext cx="231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Inca</a:t>
            </a:r>
          </a:p>
        </p:txBody>
      </p:sp>
    </p:spTree>
    <p:extLst>
      <p:ext uri="{BB962C8B-B14F-4D97-AF65-F5344CB8AC3E}">
        <p14:creationId xmlns:p14="http://schemas.microsoft.com/office/powerpoint/2010/main" val="6546945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ree Png Download North And South America Map Png Images - North America  And South America Clipart, Transparent Png , Transparent Png Image - PNGitem">
            <a:extLst>
              <a:ext uri="{FF2B5EF4-FFF2-40B4-BE49-F238E27FC236}">
                <a16:creationId xmlns:a16="http://schemas.microsoft.com/office/drawing/2014/main" id="{CD468F8F-90F3-4452-ACDB-1560198E0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160" y="-12776"/>
            <a:ext cx="7457440" cy="687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DF6F5A-5553-4784-B35C-9A0D7470D2F2}"/>
              </a:ext>
            </a:extLst>
          </p:cNvPr>
          <p:cNvSpPr txBox="1"/>
          <p:nvPr/>
        </p:nvSpPr>
        <p:spPr>
          <a:xfrm>
            <a:off x="6746240" y="2682240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6DABC3-BAA6-43FE-A36A-BDD36CF1D40F}"/>
              </a:ext>
            </a:extLst>
          </p:cNvPr>
          <p:cNvSpPr txBox="1"/>
          <p:nvPr/>
        </p:nvSpPr>
        <p:spPr>
          <a:xfrm>
            <a:off x="7487920" y="4328160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3C8AB8-94EA-4DA4-B120-75BE58EC0891}"/>
              </a:ext>
            </a:extLst>
          </p:cNvPr>
          <p:cNvSpPr txBox="1"/>
          <p:nvPr/>
        </p:nvSpPr>
        <p:spPr>
          <a:xfrm>
            <a:off x="6360160" y="1980922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BE5338-42AB-42B1-8452-4A48D73B4AF2}"/>
              </a:ext>
            </a:extLst>
          </p:cNvPr>
          <p:cNvSpPr txBox="1"/>
          <p:nvPr/>
        </p:nvSpPr>
        <p:spPr>
          <a:xfrm>
            <a:off x="8041640" y="2866906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EADBF8-FD13-4273-8A6B-52D6CAA6BB07}"/>
              </a:ext>
            </a:extLst>
          </p:cNvPr>
          <p:cNvSpPr txBox="1"/>
          <p:nvPr/>
        </p:nvSpPr>
        <p:spPr>
          <a:xfrm>
            <a:off x="5323841" y="3059668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07D5D2-551B-46E4-84F6-0787C8CF7F9E}"/>
              </a:ext>
            </a:extLst>
          </p:cNvPr>
          <p:cNvSpPr txBox="1"/>
          <p:nvPr/>
        </p:nvSpPr>
        <p:spPr>
          <a:xfrm>
            <a:off x="10383520" y="334010"/>
            <a:ext cx="1808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North America</a:t>
            </a:r>
          </a:p>
          <a:p>
            <a:r>
              <a:rPr lang="en-US" dirty="0"/>
              <a:t>2 South America</a:t>
            </a:r>
          </a:p>
          <a:p>
            <a:r>
              <a:rPr lang="en-US" dirty="0"/>
              <a:t>3 Pacific Ocean</a:t>
            </a:r>
          </a:p>
          <a:p>
            <a:r>
              <a:rPr lang="en-US" dirty="0"/>
              <a:t>4 Atlantic Ocean</a:t>
            </a:r>
          </a:p>
          <a:p>
            <a:r>
              <a:rPr lang="en-US" dirty="0"/>
              <a:t>5 Gulf of Mexico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32CCD6-0468-4D84-9C24-23E0E5C9E8FF}"/>
              </a:ext>
            </a:extLst>
          </p:cNvPr>
          <p:cNvSpPr txBox="1"/>
          <p:nvPr/>
        </p:nvSpPr>
        <p:spPr>
          <a:xfrm>
            <a:off x="149860" y="334010"/>
            <a:ext cx="222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the regions</a:t>
            </a:r>
          </a:p>
        </p:txBody>
      </p:sp>
    </p:spTree>
    <p:extLst>
      <p:ext uri="{BB962C8B-B14F-4D97-AF65-F5344CB8AC3E}">
        <p14:creationId xmlns:p14="http://schemas.microsoft.com/office/powerpoint/2010/main" val="18976712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83B88F-1C2F-48C3-8B46-83B7FFC30E39}"/>
              </a:ext>
            </a:extLst>
          </p:cNvPr>
          <p:cNvSpPr txBox="1"/>
          <p:nvPr/>
        </p:nvSpPr>
        <p:spPr>
          <a:xfrm>
            <a:off x="7905750" y="-16906"/>
            <a:ext cx="364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the “three sisters”?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06E50F-6638-42A7-AA1A-38CE05A14605}"/>
              </a:ext>
            </a:extLst>
          </p:cNvPr>
          <p:cNvSpPr txBox="1"/>
          <p:nvPr/>
        </p:nvSpPr>
        <p:spPr>
          <a:xfrm>
            <a:off x="8020049" y="3320534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Corn, Squash, and Beans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C1B681-A28A-4D6C-B18F-24FA32237D27}"/>
              </a:ext>
            </a:extLst>
          </p:cNvPr>
          <p:cNvSpPr txBox="1"/>
          <p:nvPr/>
        </p:nvSpPr>
        <p:spPr>
          <a:xfrm>
            <a:off x="119062" y="172523"/>
            <a:ext cx="381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essential for human survival?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BACFC7-97DA-4B55-9F59-C31673167588}"/>
              </a:ext>
            </a:extLst>
          </p:cNvPr>
          <p:cNvSpPr txBox="1"/>
          <p:nvPr/>
        </p:nvSpPr>
        <p:spPr>
          <a:xfrm>
            <a:off x="223839" y="3445743"/>
            <a:ext cx="456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ability to adapt to your environment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54C601-C822-481E-9AB3-DB49EF231692}"/>
              </a:ext>
            </a:extLst>
          </p:cNvPr>
          <p:cNvSpPr txBox="1"/>
          <p:nvPr/>
        </p:nvSpPr>
        <p:spPr>
          <a:xfrm>
            <a:off x="2328863" y="4244445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were the Aztec, Maya, and Inca able to build such amazing structures without advanced technology?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BF9E4F-B95E-406D-BA28-6E1849125132}"/>
              </a:ext>
            </a:extLst>
          </p:cNvPr>
          <p:cNvSpPr txBox="1"/>
          <p:nvPr/>
        </p:nvSpPr>
        <p:spPr>
          <a:xfrm>
            <a:off x="1900238" y="6398018"/>
            <a:ext cx="694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They developed advanced mathematics and engineering techniques</a:t>
            </a:r>
          </a:p>
        </p:txBody>
      </p:sp>
      <p:pic>
        <p:nvPicPr>
          <p:cNvPr id="8194" name="Picture 2" descr="The Three Sisters">
            <a:extLst>
              <a:ext uri="{FF2B5EF4-FFF2-40B4-BE49-F238E27FC236}">
                <a16:creationId xmlns:a16="http://schemas.microsoft.com/office/drawing/2014/main" id="{868A00F3-7F7A-4BFD-9250-BEAC2EDF3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352426"/>
            <a:ext cx="53340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hinampas': The Ancient Aztec Floating Gardens that hold promise for Future  Urban Agriculture">
            <a:extLst>
              <a:ext uri="{FF2B5EF4-FFF2-40B4-BE49-F238E27FC236}">
                <a16:creationId xmlns:a16="http://schemas.microsoft.com/office/drawing/2014/main" id="{EAC5500C-DD1D-463E-A58E-27470DCA3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9" y="761236"/>
            <a:ext cx="4043362" cy="259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a drawing of Machu Picchu | Machu picchu, Inca, Machu">
            <a:extLst>
              <a:ext uri="{FF2B5EF4-FFF2-40B4-BE49-F238E27FC236}">
                <a16:creationId xmlns:a16="http://schemas.microsoft.com/office/drawing/2014/main" id="{17E413E7-9566-4168-AE7D-7CDDEB050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912971"/>
            <a:ext cx="1924050" cy="144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and colored drawing maya pyramid Royalty Free Vector Image">
            <a:extLst>
              <a:ext uri="{FF2B5EF4-FFF2-40B4-BE49-F238E27FC236}">
                <a16:creationId xmlns:a16="http://schemas.microsoft.com/office/drawing/2014/main" id="{0165CB81-7C0F-4D66-A75F-C552582F8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00"/>
          <a:stretch/>
        </p:blipFill>
        <p:spPr bwMode="auto">
          <a:xfrm>
            <a:off x="3774283" y="4974678"/>
            <a:ext cx="2024061" cy="142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10 Major Achievements of The Ancient Aztec Civilization | Learnodo Newtonic">
            <a:extLst>
              <a:ext uri="{FF2B5EF4-FFF2-40B4-BE49-F238E27FC236}">
                <a16:creationId xmlns:a16="http://schemas.microsoft.com/office/drawing/2014/main" id="{56005E1E-94D6-4D8A-8F94-A77F239BD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88157"/>
            <a:ext cx="1666875" cy="148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546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292</Words>
  <Application>Microsoft Office PowerPoint</Application>
  <PresentationFormat>Widescreen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Chapter 6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review</dc:title>
  <dc:creator>Matthew Kovach</dc:creator>
  <cp:lastModifiedBy>Matthew Kovach</cp:lastModifiedBy>
  <cp:revision>13</cp:revision>
  <dcterms:created xsi:type="dcterms:W3CDTF">2022-03-24T13:18:32Z</dcterms:created>
  <dcterms:modified xsi:type="dcterms:W3CDTF">2022-03-24T15:05:55Z</dcterms:modified>
</cp:coreProperties>
</file>